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6" r:id="rId1"/>
  </p:sldMasterIdLst>
  <p:sldIdLst>
    <p:sldId id="257" r:id="rId2"/>
    <p:sldId id="269" r:id="rId3"/>
    <p:sldId id="276" r:id="rId4"/>
    <p:sldId id="270" r:id="rId5"/>
    <p:sldId id="260" r:id="rId6"/>
    <p:sldId id="271" r:id="rId7"/>
    <p:sldId id="273" r:id="rId8"/>
    <p:sldId id="272" r:id="rId9"/>
    <p:sldId id="259" r:id="rId10"/>
    <p:sldId id="263" r:id="rId11"/>
    <p:sldId id="262" r:id="rId12"/>
    <p:sldId id="261" r:id="rId13"/>
    <p:sldId id="264" r:id="rId14"/>
    <p:sldId id="265" r:id="rId15"/>
    <p:sldId id="266" r:id="rId16"/>
    <p:sldId id="267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EC5"/>
    <a:srgbClr val="00549C"/>
    <a:srgbClr val="328E5C"/>
    <a:srgbClr val="61B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0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7/15/2016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8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81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59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1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7/15/2016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17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7/15/2016</a:t>
            </a:fld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8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7/15/2016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25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7/15/2016</a:t>
            </a:fld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31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7/15/2016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0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7/15/2016</a:t>
            </a:fld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8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7/15/2016</a:t>
            </a:fld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1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3400023" y="347729"/>
            <a:ext cx="730232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rgbClr val="0070C0"/>
                </a:solidFill>
                <a:latin typeface="Eras Demi ITC" panose="020B0805030504020804" pitchFamily="34" charset="0"/>
              </a:rPr>
              <a:t>MENUS y Sub-Menús / Secciones</a:t>
            </a:r>
          </a:p>
          <a:p>
            <a:endParaRPr lang="es-MX" sz="1400" dirty="0">
              <a:solidFill>
                <a:srgbClr val="0070C0"/>
              </a:solidFill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Home – (Carrusel imágenes)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Logo CCMH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Marcas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200" dirty="0">
              <a:solidFill>
                <a:srgbClr val="0070C0"/>
              </a:solidFill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Nosotros (sección </a:t>
            </a:r>
            <a:r>
              <a:rPr lang="es-MX" sz="1200" dirty="0" err="1">
                <a:solidFill>
                  <a:srgbClr val="0070C0"/>
                </a:solidFill>
                <a:latin typeface="Eras Demi ITC" panose="020B0805030504020804" pitchFamily="34" charset="0"/>
              </a:rPr>
              <a:t>Services</a:t>
            </a: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Descripción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Manifiesto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Valores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sz="1200" dirty="0">
              <a:solidFill>
                <a:srgbClr val="0070C0"/>
              </a:solidFill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Servicios (sección </a:t>
            </a:r>
            <a:r>
              <a:rPr lang="es-MX" sz="1200" dirty="0" err="1">
                <a:solidFill>
                  <a:srgbClr val="0070C0"/>
                </a:solidFill>
                <a:latin typeface="Eras Demi ITC" panose="020B0805030504020804" pitchFamily="34" charset="0"/>
              </a:rPr>
              <a:t>Services</a:t>
            </a: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Comercialización de Equipos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Soporte Técnico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Capacitación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Consultoría – Detección de Oportunidades de Ahorro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Desarrollo de Aplicaciones de Ingeniería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sz="1200" dirty="0">
              <a:solidFill>
                <a:srgbClr val="0070C0"/>
              </a:solidFill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Tecnologías (Sección </a:t>
            </a:r>
            <a:r>
              <a:rPr lang="es-MX" sz="1200" dirty="0" err="1">
                <a:solidFill>
                  <a:srgbClr val="0070C0"/>
                </a:solidFill>
                <a:latin typeface="Eras Demi ITC" panose="020B0805030504020804" pitchFamily="34" charset="0"/>
              </a:rPr>
              <a:t>Team</a:t>
            </a: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Automatización Industrial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Conectividad Industrial y Redes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Control Eléctrico Industrial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Seguridad Industrial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Edificios Inteligentes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Especialidades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sz="1200" dirty="0">
              <a:solidFill>
                <a:srgbClr val="0070C0"/>
              </a:solidFill>
              <a:latin typeface="Eras Demi ITC" panose="020B08050305040208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Contacto (sección Contacto)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Datos Oficinas y Sucursales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Enviar correo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Mapa de Localización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1200" dirty="0">
                <a:solidFill>
                  <a:srgbClr val="0070C0"/>
                </a:solidFill>
                <a:latin typeface="Eras Demi ITC" panose="020B0805030504020804" pitchFamily="34" charset="0"/>
              </a:rPr>
              <a:t>Bolsa de Trabajo</a:t>
            </a:r>
          </a:p>
        </p:txBody>
      </p:sp>
    </p:spTree>
    <p:extLst>
      <p:ext uri="{BB962C8B-B14F-4D97-AF65-F5344CB8AC3E}">
        <p14:creationId xmlns:p14="http://schemas.microsoft.com/office/powerpoint/2010/main" val="223343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0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96" y="1798722"/>
            <a:ext cx="3989292" cy="116341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893194" y="3052294"/>
            <a:ext cx="5692462" cy="282082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tabLst>
                <a:tab pos="457200" algn="l"/>
              </a:tabLst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CONTROL ELECTRICO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Relés industriales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Relés de circuito impreso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Temporizadores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Relés de control y de supervisión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Contadores de energía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Protectores contra sobretensiones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Fuentes de alimentación conmutadas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Bases para relés y accesorios.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endParaRPr lang="es-MX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endParaRPr lang="es-MX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endParaRPr lang="es-MX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tabLst>
                <a:tab pos="457200" algn="l"/>
              </a:tabLst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EDIFICIOS INTELIGENTES</a:t>
            </a: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Interruptores Crepusculares</a:t>
            </a: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Telerruptores</a:t>
            </a:r>
            <a:endParaRPr lang="es-MX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Contactores</a:t>
            </a: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Modulares</a:t>
            </a: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Interruptores Horario</a:t>
            </a: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Automáticos de Escalera</a:t>
            </a: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Dimmer</a:t>
            </a:r>
            <a:endParaRPr lang="es-MX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Detectores de Movimiento</a:t>
            </a: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Termostatos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Componentes para la climatización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Ventiladores</a:t>
            </a:r>
          </a:p>
          <a:p>
            <a:pPr marL="342900" lvl="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Fotoceldas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656" y="1798722"/>
            <a:ext cx="4146997" cy="4074398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214755" y="622481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084398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116472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011356" y="618188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339467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Marcas</a:t>
            </a:r>
          </a:p>
        </p:txBody>
      </p:sp>
    </p:spTree>
    <p:extLst>
      <p:ext uri="{BB962C8B-B14F-4D97-AF65-F5344CB8AC3E}">
        <p14:creationId xmlns:p14="http://schemas.microsoft.com/office/powerpoint/2010/main" val="292631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Grafische Ausgabe von I und U bei Netzeinbruch*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822" y="5040253"/>
            <a:ext cx="1453622" cy="144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www.kbr.de/images/multimess/multimess4f9glcd_anz_3xsp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558" y="5040253"/>
            <a:ext cx="1532636" cy="14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690" y="1571223"/>
            <a:ext cx="3126078" cy="30394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5690" y="4876137"/>
            <a:ext cx="3126078" cy="1604466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2966405" y="2625226"/>
            <a:ext cx="360182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tabLst>
                <a:tab pos="457200" algn="l"/>
              </a:tabLst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MANEJO DE ENERGÍA Y CORRECCIÓN DEL FACTOR DE POTENCIA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Analizadores de Calidad de Energía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Bancos de Capacitores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Registradores / Medidores Consumos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Repetidores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Filtros de Armónicas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Administrador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ES" sz="16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558" y="1571223"/>
            <a:ext cx="2687962" cy="896766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1214755" y="622481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084398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9116472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17" name="Título 1"/>
          <p:cNvSpPr txBox="1">
            <a:spLocks/>
          </p:cNvSpPr>
          <p:nvPr/>
        </p:nvSpPr>
        <p:spPr>
          <a:xfrm>
            <a:off x="5011356" y="618188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7339467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Marcas</a:t>
            </a:r>
          </a:p>
        </p:txBody>
      </p:sp>
    </p:spTree>
    <p:extLst>
      <p:ext uri="{BB962C8B-B14F-4D97-AF65-F5344CB8AC3E}">
        <p14:creationId xmlns:p14="http://schemas.microsoft.com/office/powerpoint/2010/main" val="301818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2" y="698237"/>
            <a:ext cx="9775065" cy="60675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615" y="4018757"/>
            <a:ext cx="2999492" cy="762066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214755" y="158841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084398" y="15454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9116472" y="15454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011356" y="154548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7339467" y="15454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Marcas</a:t>
            </a:r>
          </a:p>
        </p:txBody>
      </p:sp>
    </p:spTree>
    <p:extLst>
      <p:ext uri="{BB962C8B-B14F-4D97-AF65-F5344CB8AC3E}">
        <p14:creationId xmlns:p14="http://schemas.microsoft.com/office/powerpoint/2010/main" val="1385383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05" y="821866"/>
            <a:ext cx="10161432" cy="60361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345" y="3843786"/>
            <a:ext cx="2999492" cy="762066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1214755" y="120204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084398" y="115910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116472" y="115910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011356" y="115911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339467" y="115910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Marcas</a:t>
            </a:r>
          </a:p>
        </p:txBody>
      </p:sp>
    </p:spTree>
    <p:extLst>
      <p:ext uri="{BB962C8B-B14F-4D97-AF65-F5344CB8AC3E}">
        <p14:creationId xmlns:p14="http://schemas.microsoft.com/office/powerpoint/2010/main" val="408533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asautomation.com.mx/images/ias_web_slides_automatizacionindustrial_productos_schmers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97" y="1403797"/>
            <a:ext cx="11430000" cy="524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asautomation.com.mx/images/blancos__0003_schmers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169" y="1595365"/>
            <a:ext cx="32670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759852" y="2395465"/>
            <a:ext cx="10985679" cy="120308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</a:rPr>
              <a:t>• PLC’s de Seguridad.</a:t>
            </a:r>
          </a:p>
          <a:p>
            <a:r>
              <a:rPr lang="es-MX" sz="1400" dirty="0">
                <a:solidFill>
                  <a:schemeClr val="bg1"/>
                </a:solidFill>
              </a:rPr>
              <a:t>• Cortinas de Seguridad.</a:t>
            </a:r>
          </a:p>
          <a:p>
            <a:r>
              <a:rPr lang="es-MX" sz="1400" dirty="0">
                <a:solidFill>
                  <a:schemeClr val="bg1"/>
                </a:solidFill>
              </a:rPr>
              <a:t>• Tapetes de Seguridad.</a:t>
            </a:r>
          </a:p>
          <a:p>
            <a:r>
              <a:rPr lang="es-MX" sz="1400" dirty="0">
                <a:solidFill>
                  <a:schemeClr val="bg1"/>
                </a:solidFill>
              </a:rPr>
              <a:t>• Llaves de Seguridad.</a:t>
            </a:r>
          </a:p>
          <a:p>
            <a:r>
              <a:rPr lang="es-MX" sz="1400" dirty="0">
                <a:solidFill>
                  <a:schemeClr val="bg1"/>
                </a:solidFill>
              </a:rPr>
              <a:t>• Sensores Magnéticos de Seguridad.</a:t>
            </a:r>
          </a:p>
          <a:p>
            <a:r>
              <a:rPr lang="es-MX" sz="1400" dirty="0">
                <a:solidFill>
                  <a:schemeClr val="bg1"/>
                </a:solidFill>
              </a:rPr>
              <a:t>• Limit Switches.</a:t>
            </a:r>
          </a:p>
          <a:p>
            <a:r>
              <a:rPr lang="es-MX" sz="1400" dirty="0">
                <a:solidFill>
                  <a:schemeClr val="bg1"/>
                </a:solidFill>
              </a:rPr>
              <a:t>• Mandos Bi-manuales.</a:t>
            </a:r>
          </a:p>
          <a:p>
            <a:r>
              <a:rPr lang="es-MX" sz="1400" dirty="0">
                <a:solidFill>
                  <a:schemeClr val="bg1"/>
                </a:solidFill>
              </a:rPr>
              <a:t>• Botones Pulsadores, Lámparas piloto y selectores.</a:t>
            </a:r>
          </a:p>
          <a:p>
            <a:r>
              <a:rPr lang="es-MX" sz="1400" dirty="0">
                <a:solidFill>
                  <a:schemeClr val="bg1"/>
                </a:solidFill>
              </a:rPr>
              <a:t>• Cajas plásticas y metálicas.</a:t>
            </a:r>
          </a:p>
          <a:p>
            <a:r>
              <a:rPr lang="es-MX" sz="1400" dirty="0">
                <a:solidFill>
                  <a:schemeClr val="bg1"/>
                </a:solidFill>
              </a:rPr>
              <a:t>• Línea Pesada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214755" y="622481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084398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116472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011356" y="618188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7339467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Marcas</a:t>
            </a:r>
          </a:p>
        </p:txBody>
      </p:sp>
    </p:spTree>
    <p:extLst>
      <p:ext uri="{BB962C8B-B14F-4D97-AF65-F5344CB8AC3E}">
        <p14:creationId xmlns:p14="http://schemas.microsoft.com/office/powerpoint/2010/main" val="1612936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94" y="2035944"/>
            <a:ext cx="5694293" cy="345045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925390" y="3172946"/>
            <a:ext cx="4082604" cy="22518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tabLst>
                <a:tab pos="457200" algn="l"/>
              </a:tabLst>
            </a:pPr>
            <a:r>
              <a:rPr lang="es-MX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PANELES DE PROTECCIÓN PERIMETRAL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MX" sz="1400" dirty="0"/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Básico</a:t>
            </a: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Uso Pesado</a:t>
            </a: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Ecológico</a:t>
            </a: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MDF</a:t>
            </a: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Barandales</a:t>
            </a:r>
          </a:p>
          <a:p>
            <a:pPr marL="342900" indent="-3429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Puertas, Accesorios, Cerraduras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Resistentes, Diseñados a la Medida y Fácil Instalación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390" y="2035944"/>
            <a:ext cx="3612084" cy="951955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214755" y="622481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084398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9116472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5011356" y="618188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7339467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Marcas</a:t>
            </a:r>
          </a:p>
        </p:txBody>
      </p:sp>
    </p:spTree>
    <p:extLst>
      <p:ext uri="{BB962C8B-B14F-4D97-AF65-F5344CB8AC3E}">
        <p14:creationId xmlns:p14="http://schemas.microsoft.com/office/powerpoint/2010/main" val="407387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/>
          <p:nvPr/>
        </p:nvPicPr>
        <p:blipFill rotWithShape="1">
          <a:blip r:embed="rId2"/>
          <a:srcRect l="34056" t="24652" r="14601" b="58974"/>
          <a:stretch/>
        </p:blipFill>
        <p:spPr bwMode="auto">
          <a:xfrm>
            <a:off x="2768958" y="2551707"/>
            <a:ext cx="8722472" cy="20169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/>
          <p:cNvPicPr/>
          <p:nvPr/>
        </p:nvPicPr>
        <p:blipFill rotWithShape="1">
          <a:blip r:embed="rId2"/>
          <a:srcRect l="34243" t="42390" r="14602" b="42588"/>
          <a:stretch/>
        </p:blipFill>
        <p:spPr bwMode="auto">
          <a:xfrm>
            <a:off x="2768958" y="4568679"/>
            <a:ext cx="8722472" cy="19450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214755" y="622481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084398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9116472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5011356" y="618188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7339467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Marcas</a:t>
            </a:r>
          </a:p>
        </p:txBody>
      </p:sp>
      <p:pic>
        <p:nvPicPr>
          <p:cNvPr id="16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7" y="1261611"/>
            <a:ext cx="2763726" cy="778784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214755" y="2142680"/>
            <a:ext cx="8113305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tabLst>
                <a:tab pos="457200" algn="l"/>
              </a:tabLst>
            </a:pPr>
            <a:r>
              <a:rPr lang="es-MX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Generación, Acoplamiento y Distribución</a:t>
            </a:r>
          </a:p>
          <a:p>
            <a:pPr marL="342900" indent="-1800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Energía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214755" y="4578237"/>
            <a:ext cx="126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1800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dirty="0">
                <a:solidFill>
                  <a:schemeClr val="bg2">
                    <a:lumMod val="75000"/>
                  </a:schemeClr>
                </a:solidFill>
              </a:rPr>
              <a:t>Señales</a:t>
            </a:r>
          </a:p>
        </p:txBody>
      </p:sp>
    </p:spTree>
    <p:extLst>
      <p:ext uri="{BB962C8B-B14F-4D97-AF65-F5344CB8AC3E}">
        <p14:creationId xmlns:p14="http://schemas.microsoft.com/office/powerpoint/2010/main" val="328061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/>
          <p:nvPr/>
        </p:nvPicPr>
        <p:blipFill rotWithShape="1">
          <a:blip r:embed="rId2"/>
          <a:srcRect l="34243" t="59178" r="14602" b="6584"/>
          <a:stretch/>
        </p:blipFill>
        <p:spPr bwMode="auto">
          <a:xfrm>
            <a:off x="3084398" y="2116099"/>
            <a:ext cx="8329760" cy="2802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1214755" y="622481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3084398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9116472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13" name="Título 1"/>
          <p:cNvSpPr txBox="1">
            <a:spLocks/>
          </p:cNvSpPr>
          <p:nvPr/>
        </p:nvSpPr>
        <p:spPr>
          <a:xfrm>
            <a:off x="5011356" y="618188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7339467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Marcas</a:t>
            </a:r>
          </a:p>
        </p:txBody>
      </p:sp>
      <p:pic>
        <p:nvPicPr>
          <p:cNvPr id="16" name="0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7" y="1261611"/>
            <a:ext cx="2763726" cy="778784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086638" y="2116099"/>
            <a:ext cx="1092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1800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dirty="0">
                <a:solidFill>
                  <a:schemeClr val="accent2"/>
                </a:solidFill>
              </a:rPr>
              <a:t>Datos</a:t>
            </a:r>
          </a:p>
        </p:txBody>
      </p:sp>
      <p:pic>
        <p:nvPicPr>
          <p:cNvPr id="18" name="Imagen 17"/>
          <p:cNvPicPr/>
          <p:nvPr/>
        </p:nvPicPr>
        <p:blipFill rotWithShape="1">
          <a:blip r:embed="rId4"/>
          <a:srcRect l="33786" t="43593" r="15959" b="39871"/>
          <a:stretch/>
        </p:blipFill>
        <p:spPr bwMode="auto">
          <a:xfrm>
            <a:off x="3084397" y="4918681"/>
            <a:ext cx="8120223" cy="15336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1086638" y="5076094"/>
            <a:ext cx="1827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1800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dirty="0">
                <a:solidFill>
                  <a:schemeClr val="accent2"/>
                </a:solidFill>
              </a:rPr>
              <a:t>Herramientas</a:t>
            </a:r>
          </a:p>
        </p:txBody>
      </p:sp>
    </p:spTree>
    <p:extLst>
      <p:ext uri="{BB962C8B-B14F-4D97-AF65-F5344CB8AC3E}">
        <p14:creationId xmlns:p14="http://schemas.microsoft.com/office/powerpoint/2010/main" val="1911774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214755" y="622481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3084398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9116472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Contacto</a:t>
            </a: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5011356" y="618188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7339467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Marcas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6292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BE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311875" y="5755123"/>
            <a:ext cx="7006107" cy="656069"/>
          </a:xfrm>
        </p:spPr>
        <p:txBody>
          <a:bodyPr>
            <a:noAutofit/>
          </a:bodyPr>
          <a:lstStyle/>
          <a:p>
            <a:pPr algn="ctr"/>
            <a:r>
              <a:rPr lang="es-MX" sz="2800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  <a:ea typeface="+mj-ea"/>
                <a:cs typeface="+mj-cs"/>
              </a:rPr>
              <a:t>Beyond</a:t>
            </a:r>
            <a:r>
              <a:rPr lang="es-MX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MX" sz="2800" dirty="0">
                <a:solidFill>
                  <a:schemeClr val="bg1">
                    <a:lumMod val="65000"/>
                  </a:schemeClr>
                </a:solidFill>
                <a:latin typeface="Eras Demi ITC" panose="020B0805030504020804" pitchFamily="34" charset="0"/>
                <a:ea typeface="+mj-ea"/>
                <a:cs typeface="+mj-cs"/>
              </a:rPr>
              <a:t>Automation</a:t>
            </a:r>
            <a:endParaRPr lang="es-MX" sz="3600" dirty="0">
              <a:solidFill>
                <a:schemeClr val="bg1">
                  <a:lumMod val="65000"/>
                </a:schemeClr>
              </a:solidFill>
              <a:latin typeface="Eras Demi ITC" panose="020B0805030504020804" pitchFamily="34" charset="0"/>
              <a:ea typeface="+mj-ea"/>
              <a:cs typeface="+mj-c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911" y="2508647"/>
            <a:ext cx="3282034" cy="2717524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0" y="313514"/>
            <a:ext cx="12192000" cy="15454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</a:lstStyle>
          <a:p>
            <a:r>
              <a:rPr lang="es-MX" sz="13800" dirty="0">
                <a:solidFill>
                  <a:srgbClr val="00549C"/>
                </a:solidFill>
              </a:rPr>
              <a:t>Grupo</a:t>
            </a:r>
            <a:r>
              <a:rPr lang="es-MX" sz="13800" dirty="0"/>
              <a:t> </a:t>
            </a:r>
            <a:r>
              <a:rPr lang="es-MX" sz="13800" dirty="0">
                <a:solidFill>
                  <a:srgbClr val="00549C"/>
                </a:solidFill>
              </a:rPr>
              <a:t>CCMH </a:t>
            </a:r>
            <a:endParaRPr lang="es-MX" sz="8800" dirty="0">
              <a:solidFill>
                <a:srgbClr val="61B8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2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3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23" y="635496"/>
            <a:ext cx="1306552" cy="1081825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305318" y="672307"/>
            <a:ext cx="7817475" cy="10082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7200" dirty="0">
              <a:solidFill>
                <a:srgbClr val="00549C"/>
              </a:solidFill>
              <a:latin typeface="Eras Demi ITC" panose="020B0805030504020804" pitchFamily="34" charset="0"/>
            </a:endParaRPr>
          </a:p>
          <a:p>
            <a:r>
              <a:rPr lang="es-MX" sz="7200" dirty="0">
                <a:solidFill>
                  <a:srgbClr val="00549C"/>
                </a:solidFill>
                <a:latin typeface="Eras Demi ITC" panose="020B0805030504020804" pitchFamily="34" charset="0"/>
              </a:rPr>
              <a:t>Marcas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30" y="2991869"/>
            <a:ext cx="2119515" cy="6499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260" y="4069619"/>
            <a:ext cx="3687355" cy="111843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998" y="2991869"/>
            <a:ext cx="2400300" cy="64995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155" y="3941245"/>
            <a:ext cx="2441303" cy="116497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18" y="2410329"/>
            <a:ext cx="4994113" cy="114613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923" y="5432414"/>
            <a:ext cx="2743203" cy="891465"/>
          </a:xfrm>
          <a:prstGeom prst="rect">
            <a:avLst/>
          </a:prstGeom>
        </p:spPr>
      </p:pic>
      <p:pic>
        <p:nvPicPr>
          <p:cNvPr id="18" name="0 Imagen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59" y="4195267"/>
            <a:ext cx="1928261" cy="656927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4225" y="5817133"/>
            <a:ext cx="2019300" cy="712456"/>
          </a:xfrm>
          <a:prstGeom prst="rect">
            <a:avLst/>
          </a:prstGeom>
        </p:spPr>
      </p:pic>
      <p:pic>
        <p:nvPicPr>
          <p:cNvPr id="20" name="0 Imagen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24" y="5310386"/>
            <a:ext cx="2508993" cy="101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0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6970" y="1386628"/>
            <a:ext cx="3644161" cy="509144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Somos un empresa mexicana con más de 28 años de experiencia en el mercado nacional dedicados a la Distribución y Venta Consultiva (Desarrollo de Aplicaciones, Soporte Técnico y Capacitación) de equipo industrial especializado en ramas de Ingeniería tales como:</a:t>
            </a:r>
          </a:p>
          <a:p>
            <a:pPr algn="just">
              <a:lnSpc>
                <a:spcPct val="70000"/>
              </a:lnSpc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Automatización Industrial</a:t>
            </a:r>
          </a:p>
          <a:p>
            <a:pPr algn="just">
              <a:lnSpc>
                <a:spcPct val="70000"/>
              </a:lnSpc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Conectividad y Redes </a:t>
            </a:r>
          </a:p>
          <a:p>
            <a:pPr algn="just">
              <a:lnSpc>
                <a:spcPct val="70000"/>
              </a:lnSpc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Control Eléctrico Industrial</a:t>
            </a:r>
          </a:p>
          <a:p>
            <a:pPr algn="just">
              <a:lnSpc>
                <a:spcPct val="70000"/>
              </a:lnSpc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Corrección de Factor de Potencia</a:t>
            </a:r>
          </a:p>
          <a:p>
            <a:pPr algn="just">
              <a:lnSpc>
                <a:spcPct val="70000"/>
              </a:lnSpc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Seguridad Industrial</a:t>
            </a:r>
          </a:p>
          <a:p>
            <a:pPr algn="just">
              <a:lnSpc>
                <a:spcPct val="70000"/>
              </a:lnSpc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Ahorro de Energía y Edificios Inteligentes</a:t>
            </a:r>
          </a:p>
          <a:p>
            <a:pPr algn="just">
              <a:lnSpc>
                <a:spcPct val="70000"/>
              </a:lnSpc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Entre otras…</a:t>
            </a:r>
          </a:p>
          <a:p>
            <a:pPr marL="0" indent="0" algn="just">
              <a:lnSpc>
                <a:spcPct val="70000"/>
              </a:lnSpc>
              <a:buNone/>
            </a:pPr>
            <a:endParaRPr lang="es-MX" sz="1500" i="1" dirty="0">
              <a:solidFill>
                <a:schemeClr val="bg1">
                  <a:lumMod val="50000"/>
                </a:schemeClr>
              </a:solidFill>
              <a:cs typeface="Andalus" panose="02020603050405020304" pitchFamily="18" charset="-78"/>
            </a:endParaRPr>
          </a:p>
          <a:p>
            <a:pPr algn="just">
              <a:lnSpc>
                <a:spcPct val="70000"/>
              </a:lnSpc>
            </a:pPr>
            <a:endParaRPr lang="es-MX" sz="1500" i="1" dirty="0">
              <a:solidFill>
                <a:schemeClr val="bg1">
                  <a:lumMod val="50000"/>
                </a:schemeClr>
              </a:solidFill>
              <a:cs typeface="Andalus" panose="02020603050405020304" pitchFamily="18" charset="-78"/>
            </a:endParaRPr>
          </a:p>
          <a:p>
            <a:pPr marL="0" indent="0" algn="just">
              <a:lnSpc>
                <a:spcPct val="70000"/>
              </a:lnSpc>
              <a:buNone/>
            </a:pPr>
            <a:endParaRPr lang="es-MX" sz="1500" i="1" dirty="0">
              <a:solidFill>
                <a:schemeClr val="bg1">
                  <a:lumMod val="50000"/>
                </a:schemeClr>
              </a:solidFill>
              <a:cs typeface="Andalus" panose="02020603050405020304" pitchFamily="18" charset="-78"/>
            </a:endParaRPr>
          </a:p>
          <a:p>
            <a:pPr algn="just">
              <a:lnSpc>
                <a:spcPct val="70000"/>
              </a:lnSpc>
            </a:pPr>
            <a:endParaRPr lang="es-MX" sz="1500" i="1" dirty="0">
              <a:solidFill>
                <a:schemeClr val="bg1">
                  <a:lumMod val="50000"/>
                </a:schemeClr>
              </a:solidFill>
              <a:cs typeface="Andalus" panose="02020603050405020304" pitchFamily="18" charset="-78"/>
            </a:endParaRPr>
          </a:p>
          <a:p>
            <a:pPr algn="just">
              <a:lnSpc>
                <a:spcPct val="70000"/>
              </a:lnSpc>
            </a:pPr>
            <a:endParaRPr lang="es-MX" sz="1500" i="1" dirty="0">
              <a:solidFill>
                <a:schemeClr val="bg1">
                  <a:lumMod val="50000"/>
                </a:schemeClr>
              </a:solidFill>
              <a:cs typeface="Andalus" panose="02020603050405020304" pitchFamily="18" charset="-78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14755" y="364904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rgbClr val="00549C"/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084398" y="360610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9116472" y="360610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011356" y="360611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339467" y="360610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Marcas</a:t>
            </a: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6472065" y="1389849"/>
            <a:ext cx="5386433" cy="1672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500" b="1" dirty="0">
                <a:solidFill>
                  <a:schemeClr val="accent5"/>
                </a:solidFill>
                <a:cs typeface="Andalus" panose="02020603050405020304" pitchFamily="18" charset="-78"/>
              </a:rPr>
              <a:t>MANIFIESTO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MX" sz="1500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Ser una empresa Innovadora que mediante propuestas creativas en tecnologías de vanguardia genere valor en la industria y contribuya al desarrollo económico y social sustentable en México.</a:t>
            </a:r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>
          <a:xfrm>
            <a:off x="9567192" y="4078313"/>
            <a:ext cx="2291306" cy="2541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500" b="1" dirty="0">
                <a:solidFill>
                  <a:schemeClr val="accent5"/>
                </a:solidFill>
                <a:cs typeface="Andalus" panose="02020603050405020304" pitchFamily="18" charset="-78"/>
              </a:rPr>
              <a:t>VALORES</a:t>
            </a:r>
          </a:p>
          <a:p>
            <a:pPr algn="just">
              <a:lnSpc>
                <a:spcPct val="60000"/>
              </a:lnSpc>
              <a:buFont typeface="Arial" panose="020B0604020202020204" pitchFamily="34" charset="0"/>
              <a:buChar char="•"/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Honradez</a:t>
            </a:r>
          </a:p>
          <a:p>
            <a:pPr algn="just">
              <a:lnSpc>
                <a:spcPct val="60000"/>
              </a:lnSpc>
              <a:buFont typeface="Arial" panose="020B0604020202020204" pitchFamily="34" charset="0"/>
              <a:buChar char="•"/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Disciplina</a:t>
            </a:r>
          </a:p>
          <a:p>
            <a:pPr algn="just">
              <a:lnSpc>
                <a:spcPct val="60000"/>
              </a:lnSpc>
              <a:buFont typeface="Arial" panose="020B0604020202020204" pitchFamily="34" charset="0"/>
              <a:buChar char="•"/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Responsabilidad</a:t>
            </a:r>
          </a:p>
          <a:p>
            <a:pPr algn="just">
              <a:lnSpc>
                <a:spcPct val="60000"/>
              </a:lnSpc>
              <a:buFont typeface="Arial" panose="020B0604020202020204" pitchFamily="34" charset="0"/>
              <a:buChar char="•"/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Dedicación</a:t>
            </a:r>
          </a:p>
          <a:p>
            <a:pPr algn="just">
              <a:lnSpc>
                <a:spcPct val="60000"/>
              </a:lnSpc>
              <a:buFont typeface="Arial" panose="020B0604020202020204" pitchFamily="34" charset="0"/>
              <a:buChar char="•"/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Pasión</a:t>
            </a:r>
          </a:p>
          <a:p>
            <a:pPr algn="just">
              <a:lnSpc>
                <a:spcPct val="60000"/>
              </a:lnSpc>
              <a:buFont typeface="Arial" panose="020B0604020202020204" pitchFamily="34" charset="0"/>
              <a:buChar char="•"/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Cooperación</a:t>
            </a:r>
          </a:p>
          <a:p>
            <a:pPr algn="just">
              <a:lnSpc>
                <a:spcPct val="60000"/>
              </a:lnSpc>
              <a:buFont typeface="Arial" panose="020B0604020202020204" pitchFamily="34" charset="0"/>
              <a:buChar char="•"/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Humildad</a:t>
            </a:r>
          </a:p>
          <a:p>
            <a:pPr algn="just">
              <a:lnSpc>
                <a:spcPct val="60000"/>
              </a:lnSpc>
              <a:buFont typeface="Arial" panose="020B0604020202020204" pitchFamily="34" charset="0"/>
              <a:buChar char="•"/>
            </a:pPr>
            <a:r>
              <a:rPr lang="es-MX" sz="1500" i="1" dirty="0">
                <a:solidFill>
                  <a:schemeClr val="bg1">
                    <a:lumMod val="50000"/>
                  </a:schemeClr>
                </a:solidFill>
                <a:cs typeface="Andalus" panose="02020603050405020304" pitchFamily="18" charset="-78"/>
              </a:rPr>
              <a:t>Gratitud</a:t>
            </a:r>
            <a:endParaRPr lang="es-MX" sz="1500" dirty="0"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798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5259" y="987378"/>
            <a:ext cx="5178031" cy="4447502"/>
          </a:xfrm>
        </p:spPr>
        <p:txBody>
          <a:bodyPr>
            <a:noAutofit/>
          </a:bodyPr>
          <a:lstStyle/>
          <a:p>
            <a:pPr marL="342900" indent="-342900" algn="just" defTabSz="457200">
              <a:buClr>
                <a:schemeClr val="accent1"/>
              </a:buClr>
              <a:buFont typeface="Wingdings 3" charset="2"/>
              <a:buChar char=""/>
            </a:pPr>
            <a:r>
              <a:rPr lang="es-MX" sz="1600" b="1" dirty="0">
                <a:solidFill>
                  <a:schemeClr val="accent5"/>
                </a:solidFill>
                <a:cs typeface="Andalus" panose="02020603050405020304" pitchFamily="18" charset="-78"/>
              </a:rPr>
              <a:t>COMERCIALIZACION</a:t>
            </a:r>
            <a:endParaRPr lang="es-MX" sz="1400" b="1" dirty="0">
              <a:solidFill>
                <a:schemeClr val="accent5"/>
              </a:solidFill>
              <a:cs typeface="Andalus" panose="02020603050405020304" pitchFamily="18" charset="-78"/>
            </a:endParaRPr>
          </a:p>
          <a:p>
            <a:pPr algn="just" defTabSz="457200">
              <a:buClr>
                <a:schemeClr val="accent1"/>
              </a:buClr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Departamento de Ventas Canal de Distribución</a:t>
            </a:r>
          </a:p>
          <a:p>
            <a:pPr algn="just" defTabSz="457200">
              <a:buClr>
                <a:schemeClr val="accent1"/>
              </a:buClr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Departamento de Ventas Técnicas Consultivas</a:t>
            </a:r>
          </a:p>
          <a:p>
            <a:pPr algn="just" defTabSz="457200">
              <a:buClr>
                <a:schemeClr val="accent1"/>
              </a:buClr>
            </a:pPr>
            <a:endParaRPr lang="es-MX" sz="1400" b="1" i="1" dirty="0">
              <a:solidFill>
                <a:schemeClr val="tx1">
                  <a:lumMod val="75000"/>
                  <a:lumOff val="25000"/>
                </a:schemeClr>
              </a:solidFill>
              <a:cs typeface="Andalus" panose="02020603050405020304" pitchFamily="18" charset="-78"/>
            </a:endParaRPr>
          </a:p>
          <a:p>
            <a:pPr marL="342900" indent="-342900" algn="just" defTabSz="457200">
              <a:buClr>
                <a:schemeClr val="accent1"/>
              </a:buClr>
              <a:buFont typeface="Wingdings 3" charset="2"/>
              <a:buChar char=""/>
            </a:pPr>
            <a:r>
              <a:rPr lang="es-MX" sz="1600" b="1" dirty="0">
                <a:solidFill>
                  <a:schemeClr val="accent5"/>
                </a:solidFill>
                <a:cs typeface="Andalus" panose="02020603050405020304" pitchFamily="18" charset="-78"/>
              </a:rPr>
              <a:t>SOPORTE</a:t>
            </a:r>
            <a:r>
              <a:rPr lang="es-MX" sz="1400" b="1" dirty="0">
                <a:solidFill>
                  <a:schemeClr val="accent5"/>
                </a:solidFill>
                <a:cs typeface="Andalus" panose="02020603050405020304" pitchFamily="18" charset="-78"/>
              </a:rPr>
              <a:t> </a:t>
            </a:r>
            <a:r>
              <a:rPr lang="es-MX" sz="1600" b="1" dirty="0">
                <a:solidFill>
                  <a:schemeClr val="accent5"/>
                </a:solidFill>
                <a:cs typeface="Andalus" panose="02020603050405020304" pitchFamily="18" charset="-78"/>
              </a:rPr>
              <a:t>TECNICO</a:t>
            </a:r>
            <a:endParaRPr lang="es-MX" sz="1400" b="1" dirty="0">
              <a:solidFill>
                <a:schemeClr val="accent5"/>
              </a:solidFill>
              <a:cs typeface="Andalus" panose="02020603050405020304" pitchFamily="18" charset="-78"/>
            </a:endParaRPr>
          </a:p>
          <a:p>
            <a:pPr algn="just" defTabSz="457200">
              <a:buClr>
                <a:schemeClr val="accent1"/>
              </a:buClr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Asesoría en la selección de equipos.</a:t>
            </a:r>
          </a:p>
          <a:p>
            <a:pPr algn="just" defTabSz="457200">
              <a:buClr>
                <a:schemeClr val="accent1"/>
              </a:buClr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Inducción y puesta en marcha de nuestros equipos (configuración, programación, etc.)</a:t>
            </a:r>
          </a:p>
          <a:p>
            <a:pPr algn="just" defTabSz="457200">
              <a:buClr>
                <a:schemeClr val="accent1"/>
              </a:buClr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Pláticas de Actualización de Nuevos Productos y/o Tecnologías</a:t>
            </a:r>
          </a:p>
          <a:p>
            <a:pPr algn="just" defTabSz="457200">
              <a:buClr>
                <a:schemeClr val="accent1"/>
              </a:buClr>
            </a:pPr>
            <a:endParaRPr lang="es-MX" sz="1400" b="1" dirty="0">
              <a:solidFill>
                <a:schemeClr val="tx1">
                  <a:lumMod val="75000"/>
                  <a:lumOff val="25000"/>
                </a:schemeClr>
              </a:solidFill>
              <a:cs typeface="Andalus" panose="02020603050405020304" pitchFamily="18" charset="-78"/>
            </a:endParaRPr>
          </a:p>
          <a:p>
            <a:pPr marL="342900" indent="-342900" algn="just" defTabSz="457200">
              <a:buClr>
                <a:schemeClr val="accent1"/>
              </a:buClr>
              <a:buFont typeface="Wingdings 3" charset="2"/>
              <a:buChar char=""/>
            </a:pPr>
            <a:r>
              <a:rPr lang="es-MX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ndalus" panose="02020603050405020304" pitchFamily="18" charset="-78"/>
              </a:rPr>
              <a:t> </a:t>
            </a:r>
            <a:r>
              <a:rPr lang="es-MX" sz="1600" b="1" dirty="0">
                <a:solidFill>
                  <a:schemeClr val="accent5"/>
                </a:solidFill>
                <a:cs typeface="Andalus" panose="02020603050405020304" pitchFamily="18" charset="-78"/>
              </a:rPr>
              <a:t>CAPACITACION</a:t>
            </a:r>
            <a:endParaRPr lang="es-MX" sz="1400" b="1" dirty="0">
              <a:solidFill>
                <a:schemeClr val="accent5"/>
              </a:solidFill>
              <a:cs typeface="Andalus" panose="02020603050405020304" pitchFamily="18" charset="-78"/>
            </a:endParaRPr>
          </a:p>
          <a:p>
            <a:pPr algn="just" defTabSz="457200">
              <a:buClr>
                <a:schemeClr val="accent1"/>
              </a:buClr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Elaboración de Talleres por Tema</a:t>
            </a:r>
          </a:p>
          <a:p>
            <a:pPr algn="just" defTabSz="457200">
              <a:buClr>
                <a:schemeClr val="accent1"/>
              </a:buClr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Elaboración de Planes Programados a la medida</a:t>
            </a:r>
          </a:p>
        </p:txBody>
      </p:sp>
      <p:sp>
        <p:nvSpPr>
          <p:cNvPr id="13" name="Marcador de contenido 2"/>
          <p:cNvSpPr txBox="1">
            <a:spLocks/>
          </p:cNvSpPr>
          <p:nvPr/>
        </p:nvSpPr>
        <p:spPr>
          <a:xfrm>
            <a:off x="8763791" y="5921032"/>
            <a:ext cx="7267440" cy="2606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Font typeface="Wingdings" panose="05000000000000000000" pitchFamily="2" charset="2"/>
              <a:buChar char="v"/>
            </a:pPr>
            <a:r>
              <a:rPr lang="es-MX" sz="1200" b="1" dirty="0">
                <a:solidFill>
                  <a:schemeClr val="bg2">
                    <a:lumMod val="50000"/>
                  </a:schemeClr>
                </a:solidFill>
              </a:rPr>
              <a:t>Reducción Accidentes en áreas productivas. (Capacitación e Implementación Soluciones).</a:t>
            </a:r>
          </a:p>
          <a:p>
            <a:pPr marL="228600" indent="-228600" algn="r" defTabSz="914400">
              <a:buFont typeface="Arial" panose="020B0604020202020204" pitchFamily="34" charset="0"/>
              <a:buChar char="•"/>
            </a:pPr>
            <a:endParaRPr lang="es-MX" sz="12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 algn="r" defTabSz="914400">
              <a:buFont typeface="Arial" panose="020B0604020202020204" pitchFamily="34" charset="0"/>
              <a:buChar char="•"/>
            </a:pPr>
            <a:endParaRPr lang="es-MX" sz="1200" b="1" dirty="0">
              <a:solidFill>
                <a:schemeClr val="bg2">
                  <a:lumMod val="50000"/>
                </a:schemeClr>
              </a:solidFill>
            </a:endParaRPr>
          </a:p>
          <a:p>
            <a:pPr marL="228600" indent="-228600" algn="r" defTabSz="914400">
              <a:buFont typeface="Arial" panose="020B0604020202020204" pitchFamily="34" charset="0"/>
              <a:buChar char="•"/>
            </a:pPr>
            <a:endParaRPr lang="es-MX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Marcador de contenido 2"/>
          <p:cNvSpPr txBox="1">
            <a:spLocks/>
          </p:cNvSpPr>
          <p:nvPr/>
        </p:nvSpPr>
        <p:spPr>
          <a:xfrm>
            <a:off x="6231835" y="987378"/>
            <a:ext cx="3559126" cy="3455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b="1" dirty="0">
                <a:solidFill>
                  <a:schemeClr val="accent5"/>
                </a:solidFill>
                <a:cs typeface="Andalus" panose="02020603050405020304" pitchFamily="18" charset="-78"/>
              </a:rPr>
              <a:t>CONSULTORIA</a:t>
            </a:r>
            <a:endParaRPr lang="es-MX" sz="1400" b="1" dirty="0">
              <a:solidFill>
                <a:schemeClr val="accent5"/>
              </a:solidFill>
              <a:cs typeface="Andalus" panose="02020603050405020304" pitchFamily="18" charset="-78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Detección de Oportunidades de Ahorro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Análisis de Retorno de Inversión (ROI)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Reporte de Factibilidad y Seguimiento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MX" sz="1500" b="1" dirty="0">
              <a:cs typeface="Andalus" panose="02020603050405020304" pitchFamily="18" charset="-78"/>
            </a:endParaRPr>
          </a:p>
          <a:p>
            <a:pPr algn="just"/>
            <a:r>
              <a:rPr lang="es-MX" sz="1600" b="1" dirty="0">
                <a:solidFill>
                  <a:schemeClr val="accent5"/>
                </a:solidFill>
                <a:cs typeface="Andalus" panose="02020603050405020304" pitchFamily="18" charset="-78"/>
              </a:rPr>
              <a:t>DESARROLLO DE APLICACIONES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Levantamiento de Necesidades y Equipos en Sitio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Determinación y Evaluación de Opciones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sz="1400" b="1" i="1" dirty="0">
                <a:solidFill>
                  <a:schemeClr val="bg2">
                    <a:lumMod val="50000"/>
                  </a:schemeClr>
                </a:solidFill>
                <a:cs typeface="Andalus" panose="02020603050405020304" pitchFamily="18" charset="-78"/>
              </a:rPr>
              <a:t>Pruebas Piloto y Entrega de Resultados</a:t>
            </a:r>
          </a:p>
          <a:p>
            <a:pPr marL="0" indent="0" algn="just">
              <a:buNone/>
            </a:pPr>
            <a:endParaRPr lang="es-MX" sz="1500" b="1" dirty="0">
              <a:cs typeface="Andalus" panose="02020603050405020304" pitchFamily="18" charset="-78"/>
            </a:endParaRPr>
          </a:p>
        </p:txBody>
      </p:sp>
      <p:sp>
        <p:nvSpPr>
          <p:cNvPr id="19" name="Marcador de contenido 2"/>
          <p:cNvSpPr txBox="1">
            <a:spLocks/>
          </p:cNvSpPr>
          <p:nvPr/>
        </p:nvSpPr>
        <p:spPr>
          <a:xfrm>
            <a:off x="8500056" y="1451019"/>
            <a:ext cx="3451538" cy="5258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MX" sz="1500" b="1" dirty="0">
              <a:cs typeface="Andalus" panose="02020603050405020304" pitchFamily="18" charset="-78"/>
            </a:endParaRP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1214755" y="364904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3084398" y="360610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rgbClr val="00549C"/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9116472" y="360610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5011356" y="360611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7339467" y="360610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Marcas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85259" y="6275016"/>
            <a:ext cx="1166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>
                <a:solidFill>
                  <a:schemeClr val="accent5"/>
                </a:solidFill>
              </a:rPr>
              <a:t>Estandarización 	Marcas Sustitutas	Control de Almacenes	Reducción Paros	Ahorro de Energía	Análisis de Riesgos</a:t>
            </a:r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285259" y="5695469"/>
            <a:ext cx="5203064" cy="31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s-MX" sz="1200" b="1" dirty="0">
                <a:solidFill>
                  <a:schemeClr val="bg2">
                    <a:lumMod val="50000"/>
                  </a:schemeClr>
                </a:solidFill>
              </a:rPr>
              <a:t>Reducción de Inventarios y números de Parte (Homologación)</a:t>
            </a:r>
          </a:p>
          <a:p>
            <a:pPr marL="0" indent="0" defTabSz="914400">
              <a:buNone/>
            </a:pPr>
            <a:endParaRPr lang="es-MX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>
          <a:xfrm>
            <a:off x="2103180" y="5879275"/>
            <a:ext cx="6940103" cy="431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s-MX" sz="1200" b="1" dirty="0">
                <a:solidFill>
                  <a:schemeClr val="bg2">
                    <a:lumMod val="50000"/>
                  </a:schemeClr>
                </a:solidFill>
              </a:rPr>
              <a:t>Análisis y Pruebas en campo de Piezas acorde al Estándar requerido (+Durabilidad y/o – Costo).</a:t>
            </a:r>
          </a:p>
        </p:txBody>
      </p:sp>
      <p:sp>
        <p:nvSpPr>
          <p:cNvPr id="15" name="Marcador de contenido 2"/>
          <p:cNvSpPr txBox="1">
            <a:spLocks/>
          </p:cNvSpPr>
          <p:nvPr/>
        </p:nvSpPr>
        <p:spPr>
          <a:xfrm>
            <a:off x="3913408" y="6044778"/>
            <a:ext cx="5203064" cy="310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s-MX" sz="1200" b="1" dirty="0">
                <a:solidFill>
                  <a:schemeClr val="bg2">
                    <a:lumMod val="50000"/>
                  </a:schemeClr>
                </a:solidFill>
              </a:rPr>
              <a:t>Sistemas de Control (+Seguimiento de Piezas -Faltantes). </a:t>
            </a:r>
          </a:p>
        </p:txBody>
      </p:sp>
      <p:sp>
        <p:nvSpPr>
          <p:cNvPr id="16" name="Marcador de contenido 2"/>
          <p:cNvSpPr txBox="1">
            <a:spLocks/>
          </p:cNvSpPr>
          <p:nvPr/>
        </p:nvSpPr>
        <p:spPr>
          <a:xfrm>
            <a:off x="6231835" y="6174078"/>
            <a:ext cx="6577181" cy="332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s-MX" sz="1200" b="1" dirty="0">
                <a:solidFill>
                  <a:schemeClr val="bg2">
                    <a:lumMod val="50000"/>
                  </a:schemeClr>
                </a:solidFill>
              </a:rPr>
              <a:t>Mayor Productividad (+Rapidez en detección de Fallas –Paros de Línea NO Programados).</a:t>
            </a:r>
          </a:p>
          <a:p>
            <a:pPr marL="0" indent="0" defTabSz="914400">
              <a:buNone/>
            </a:pPr>
            <a:endParaRPr lang="es-MX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Marcador de contenido 2"/>
          <p:cNvSpPr txBox="1">
            <a:spLocks/>
          </p:cNvSpPr>
          <p:nvPr/>
        </p:nvSpPr>
        <p:spPr>
          <a:xfrm>
            <a:off x="8054139" y="6057923"/>
            <a:ext cx="5203064" cy="2649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s-MX" sz="1200" b="1" dirty="0">
                <a:solidFill>
                  <a:schemeClr val="bg2">
                    <a:lumMod val="50000"/>
                  </a:schemeClr>
                </a:solidFill>
              </a:rPr>
              <a:t>Ahorro de Energía. (Estudios Factor de Potencia, Edificios Inteligentes).</a:t>
            </a:r>
          </a:p>
        </p:txBody>
      </p:sp>
    </p:spTree>
    <p:extLst>
      <p:ext uri="{BB962C8B-B14F-4D97-AF65-F5344CB8AC3E}">
        <p14:creationId xmlns:p14="http://schemas.microsoft.com/office/powerpoint/2010/main" val="381792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214755" y="622481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3084398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9116472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5011356" y="618188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Tecnologías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7339467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Marcas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153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1214755" y="622481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3084398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9116472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5011356" y="618188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7339467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Marcas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637172" y="1129049"/>
            <a:ext cx="2253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Balluff</a:t>
            </a:r>
            <a:endParaRPr lang="es-MX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s-MX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Finder</a:t>
            </a:r>
            <a:endParaRPr lang="es-MX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s-MX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Kbr</a:t>
            </a:r>
            <a:endParaRPr lang="es-MX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s-MX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Haupa</a:t>
            </a:r>
            <a:endParaRPr lang="es-MX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s-MX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Moeller</a:t>
            </a:r>
            <a:endParaRPr lang="es-MX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s-MX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Proxitron</a:t>
            </a:r>
            <a:endParaRPr lang="es-MX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s-MX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Schmersal</a:t>
            </a:r>
            <a:endParaRPr lang="es-MX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s-MX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Satech</a:t>
            </a:r>
            <a:endParaRPr lang="es-MX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s-MX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Weidmüeller</a:t>
            </a:r>
            <a:endParaRPr lang="es-MX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70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37" y="1751527"/>
            <a:ext cx="5872766" cy="95303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04" y="1751526"/>
            <a:ext cx="5377026" cy="4559121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08337" y="2704563"/>
            <a:ext cx="5872766" cy="3606085"/>
          </a:xfrm>
        </p:spPr>
        <p:txBody>
          <a:bodyPr numCol="2">
            <a:noAutofit/>
          </a:bodyPr>
          <a:lstStyle/>
          <a:p>
            <a:pPr marL="0" indent="0">
              <a:lnSpc>
                <a:spcPct val="50000"/>
              </a:lnSpc>
              <a:buNone/>
              <a:tabLst>
                <a:tab pos="457200" algn="l"/>
              </a:tabLst>
            </a:pPr>
            <a:endParaRPr lang="es-MX" sz="1400" b="1" dirty="0">
              <a:solidFill>
                <a:schemeClr val="tx2"/>
              </a:solidFill>
            </a:endParaRPr>
          </a:p>
          <a:p>
            <a:pPr marL="0" indent="0">
              <a:lnSpc>
                <a:spcPct val="50000"/>
              </a:lnSpc>
              <a:buNone/>
              <a:tabLst>
                <a:tab pos="457200" algn="l"/>
              </a:tabLst>
            </a:pPr>
            <a:r>
              <a:rPr lang="es-MX" sz="1400" b="1" dirty="0">
                <a:solidFill>
                  <a:schemeClr val="tx2"/>
                </a:solidFill>
              </a:rPr>
              <a:t>AUTOMATIZACION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Sensores Inductivos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Sensores Capacitivos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Sensores Fotoeléctricos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Sensores de Visión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Sensores Magnéticos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Sensores Ultrasónicos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Sensores de Presión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Sensores de Nivel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Switches Mecánicos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Transductores Lineales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Encoders</a:t>
            </a: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Lineales</a:t>
            </a:r>
          </a:p>
          <a:p>
            <a:pPr marL="0" indent="0">
              <a:lnSpc>
                <a:spcPct val="50000"/>
              </a:lnSpc>
              <a:buNone/>
              <a:tabLst>
                <a:tab pos="457200" algn="l"/>
              </a:tabLst>
            </a:pPr>
            <a:endParaRPr lang="es-MX" sz="1400" b="1" dirty="0">
              <a:solidFill>
                <a:schemeClr val="tx2"/>
              </a:solidFill>
            </a:endParaRPr>
          </a:p>
          <a:p>
            <a:pPr marL="0" indent="0">
              <a:lnSpc>
                <a:spcPct val="50000"/>
              </a:lnSpc>
              <a:buNone/>
              <a:tabLst>
                <a:tab pos="457200" algn="l"/>
              </a:tabLst>
            </a:pPr>
            <a:endParaRPr lang="es-MX" sz="1400" b="1" dirty="0">
              <a:solidFill>
                <a:schemeClr val="tx2"/>
              </a:solidFill>
            </a:endParaRPr>
          </a:p>
          <a:p>
            <a:pPr marL="0" indent="0">
              <a:lnSpc>
                <a:spcPct val="50000"/>
              </a:lnSpc>
              <a:buNone/>
              <a:tabLst>
                <a:tab pos="457200" algn="l"/>
              </a:tabLst>
            </a:pPr>
            <a:endParaRPr lang="es-MX" sz="1400" b="1" dirty="0">
              <a:solidFill>
                <a:schemeClr val="tx2"/>
              </a:solidFill>
            </a:endParaRPr>
          </a:p>
          <a:p>
            <a:pPr marL="0" indent="0">
              <a:lnSpc>
                <a:spcPct val="50000"/>
              </a:lnSpc>
              <a:buNone/>
              <a:tabLst>
                <a:tab pos="457200" algn="l"/>
              </a:tabLst>
            </a:pPr>
            <a:r>
              <a:rPr lang="es-MX" sz="1400" b="1" dirty="0">
                <a:solidFill>
                  <a:schemeClr val="tx2"/>
                </a:solidFill>
              </a:rPr>
              <a:t>SISTEMAS Y REDES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Sistemas RFID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Sistemas Remotos</a:t>
            </a:r>
          </a:p>
          <a:p>
            <a:pPr marL="342900" indent="-342900" defTabSz="457200">
              <a:lnSpc>
                <a:spcPct val="50000"/>
              </a:lnSpc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Conectividad:</a:t>
            </a:r>
          </a:p>
          <a:p>
            <a:pPr lvl="1">
              <a:lnSpc>
                <a:spcPct val="50000"/>
              </a:lnSpc>
              <a:buFontTx/>
              <a:buChar char="-"/>
              <a:tabLst>
                <a:tab pos="457200" algn="l"/>
              </a:tabLst>
            </a:pPr>
            <a:r>
              <a:rPr lang="es-MX" sz="1400" dirty="0">
                <a:solidFill>
                  <a:schemeClr val="tx2"/>
                </a:solidFill>
              </a:rPr>
              <a:t>Cables</a:t>
            </a:r>
          </a:p>
          <a:p>
            <a:pPr lvl="1">
              <a:lnSpc>
                <a:spcPct val="50000"/>
              </a:lnSpc>
              <a:buFontTx/>
              <a:buChar char="-"/>
              <a:tabLst>
                <a:tab pos="457200" algn="l"/>
              </a:tabLst>
            </a:pPr>
            <a:r>
              <a:rPr lang="es-MX" sz="1400" dirty="0">
                <a:solidFill>
                  <a:schemeClr val="tx2"/>
                </a:solidFill>
              </a:rPr>
              <a:t>Conectores</a:t>
            </a:r>
          </a:p>
          <a:p>
            <a:pPr lvl="1">
              <a:lnSpc>
                <a:spcPct val="50000"/>
              </a:lnSpc>
              <a:buFontTx/>
              <a:buChar char="-"/>
              <a:tabLst>
                <a:tab pos="457200" algn="l"/>
              </a:tabLst>
            </a:pPr>
            <a:r>
              <a:rPr lang="es-MX" sz="1400" dirty="0" err="1">
                <a:solidFill>
                  <a:schemeClr val="tx2"/>
                </a:solidFill>
              </a:rPr>
              <a:t>Multipuertos</a:t>
            </a:r>
            <a:endParaRPr lang="es-MX" sz="1400" dirty="0">
              <a:solidFill>
                <a:schemeClr val="tx2"/>
              </a:solidFill>
            </a:endParaRPr>
          </a:p>
          <a:p>
            <a:pPr marL="342900" lvl="1" indent="-342900" defTabSz="4572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Redes Industriales.</a:t>
            </a:r>
          </a:p>
          <a:p>
            <a:pPr lvl="1">
              <a:lnSpc>
                <a:spcPct val="50000"/>
              </a:lnSpc>
              <a:buFontTx/>
              <a:buChar char="-"/>
              <a:tabLst>
                <a:tab pos="457200" algn="l"/>
              </a:tabLst>
            </a:pPr>
            <a:r>
              <a:rPr lang="es-MX" sz="1400" dirty="0">
                <a:solidFill>
                  <a:schemeClr val="tx2"/>
                </a:solidFill>
              </a:rPr>
              <a:t>Ethernet / </a:t>
            </a:r>
            <a:r>
              <a:rPr lang="es-MX" sz="1400" dirty="0" err="1">
                <a:solidFill>
                  <a:schemeClr val="tx2"/>
                </a:solidFill>
              </a:rPr>
              <a:t>DeviceNet</a:t>
            </a:r>
            <a:endParaRPr lang="es-MX" sz="1400" dirty="0">
              <a:solidFill>
                <a:schemeClr val="tx2"/>
              </a:solidFill>
            </a:endParaRPr>
          </a:p>
          <a:p>
            <a:pPr lvl="1">
              <a:lnSpc>
                <a:spcPct val="50000"/>
              </a:lnSpc>
              <a:buFontTx/>
              <a:buChar char="-"/>
              <a:tabLst>
                <a:tab pos="457200" algn="l"/>
              </a:tabLst>
            </a:pPr>
            <a:r>
              <a:rPr lang="es-MX" sz="1400" dirty="0" err="1">
                <a:solidFill>
                  <a:schemeClr val="tx2"/>
                </a:solidFill>
              </a:rPr>
              <a:t>ProfiNet</a:t>
            </a:r>
            <a:r>
              <a:rPr lang="es-MX" sz="1400" dirty="0">
                <a:solidFill>
                  <a:schemeClr val="tx2"/>
                </a:solidFill>
              </a:rPr>
              <a:t> / </a:t>
            </a:r>
            <a:r>
              <a:rPr lang="es-MX" sz="1400" dirty="0" err="1">
                <a:solidFill>
                  <a:schemeClr val="tx2"/>
                </a:solidFill>
              </a:rPr>
              <a:t>Profibus</a:t>
            </a:r>
            <a:endParaRPr lang="es-MX" sz="1400" dirty="0">
              <a:solidFill>
                <a:schemeClr val="tx2"/>
              </a:solidFill>
            </a:endParaRPr>
          </a:p>
          <a:p>
            <a:pPr lvl="1">
              <a:lnSpc>
                <a:spcPct val="50000"/>
              </a:lnSpc>
              <a:buFontTx/>
              <a:buChar char="-"/>
              <a:tabLst>
                <a:tab pos="457200" algn="l"/>
              </a:tabLst>
            </a:pPr>
            <a:r>
              <a:rPr lang="es-MX" sz="1400" dirty="0">
                <a:solidFill>
                  <a:schemeClr val="tx2"/>
                </a:solidFill>
              </a:rPr>
              <a:t>Can Open / CC-Link</a:t>
            </a:r>
          </a:p>
          <a:p>
            <a:pPr marL="342900" lvl="1" indent="-342900" defTabSz="457200">
              <a:lnSpc>
                <a:spcPct val="5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Switches de Ethernet</a:t>
            </a:r>
          </a:p>
          <a:p>
            <a:pPr marL="342900" lvl="1" indent="-342900" defTabSz="4572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  <a:tabLst>
                <a:tab pos="457200" algn="l"/>
              </a:tabLst>
            </a:pPr>
            <a:r>
              <a:rPr lang="es-MX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Smartlight</a:t>
            </a: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Torreta de señalización con I/O-Link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214755" y="622481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Nosotros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084398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Servicios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9116472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Contacto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5011356" y="618188"/>
            <a:ext cx="2521159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Tecnologías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7339467" y="618187"/>
            <a:ext cx="1988593" cy="510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600">
                <a:solidFill>
                  <a:srgbClr val="0070C0"/>
                </a:solidFill>
                <a:latin typeface="Eras Demi ITC" panose="020B0805030504020804" pitchFamily="34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MX" dirty="0"/>
              <a:t>Marcas</a:t>
            </a:r>
          </a:p>
        </p:txBody>
      </p:sp>
    </p:spTree>
    <p:extLst>
      <p:ext uri="{BB962C8B-B14F-4D97-AF65-F5344CB8AC3E}">
        <p14:creationId xmlns:p14="http://schemas.microsoft.com/office/powerpoint/2010/main" val="10122548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4087</TotalTime>
  <Words>676</Words>
  <Application>Microsoft Office PowerPoint</Application>
  <PresentationFormat>Panorámica</PresentationFormat>
  <Paragraphs>250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Andalus</vt:lpstr>
      <vt:lpstr>Arial</vt:lpstr>
      <vt:lpstr>Calibri</vt:lpstr>
      <vt:lpstr>Calibri Light</vt:lpstr>
      <vt:lpstr>Eras Demi ITC</vt:lpstr>
      <vt:lpstr>Wingdings</vt:lpstr>
      <vt:lpstr>Wingdings 3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CCMH -       Control y Componentes Maquina Hombre</dc:title>
  <dc:creator>ProAdmin</dc:creator>
  <cp:lastModifiedBy>Gustavo Rojo</cp:lastModifiedBy>
  <cp:revision>84</cp:revision>
  <dcterms:created xsi:type="dcterms:W3CDTF">2016-07-05T00:44:07Z</dcterms:created>
  <dcterms:modified xsi:type="dcterms:W3CDTF">2016-07-16T06:05:42Z</dcterms:modified>
</cp:coreProperties>
</file>